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514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CID IZOBRAŽEVANJA d.o.o. SI25531093" userId="65a4aa34afb9bf62" providerId="LiveId" clId="{B5874DCE-9662-4DE4-80FF-1485F64BFA87}"/>
    <pc:docChg chg="modSld">
      <pc:chgData name="ŠCID IZOBRAŽEVANJA d.o.o. SI25531093" userId="65a4aa34afb9bf62" providerId="LiveId" clId="{B5874DCE-9662-4DE4-80FF-1485F64BFA87}" dt="2026-02-05T08:47:28.961" v="2"/>
      <pc:docMkLst>
        <pc:docMk/>
      </pc:docMkLst>
      <pc:sldChg chg="delSp modSp mod">
        <pc:chgData name="ŠCID IZOBRAŽEVANJA d.o.o. SI25531093" userId="65a4aa34afb9bf62" providerId="LiveId" clId="{B5874DCE-9662-4DE4-80FF-1485F64BFA87}" dt="2026-02-05T08:47:28.961" v="2"/>
        <pc:sldMkLst>
          <pc:docMk/>
          <pc:sldMk cId="0" sldId="256"/>
        </pc:sldMkLst>
        <pc:spChg chg="del mod">
          <ac:chgData name="ŠCID IZOBRAŽEVANJA d.o.o. SI25531093" userId="65a4aa34afb9bf62" providerId="LiveId" clId="{B5874DCE-9662-4DE4-80FF-1485F64BFA87}" dt="2026-02-05T08:47:28.961" v="2"/>
          <ac:spMkLst>
            <pc:docMk/>
            <pc:sldMk cId="0" sldId="256"/>
            <ac:spMk id="7" creationId="{FAC6B04B-C731-938B-3793-40870857CA0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713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895154" y="1861245"/>
            <a:ext cx="0" cy="1421011"/>
          </a:xfrm>
          <a:prstGeom prst="line">
            <a:avLst/>
          </a:prstGeom>
          <a:noFill/>
          <a:ln w="762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3" name="Text 1"/>
          <p:cNvSpPr/>
          <p:nvPr/>
        </p:nvSpPr>
        <p:spPr>
          <a:xfrm>
            <a:off x="3980253" y="1861245"/>
            <a:ext cx="156419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150"/>
              </a:lnSpc>
              <a:spcAft>
                <a:spcPts val="1200"/>
              </a:spcAft>
              <a:buNone/>
            </a:pPr>
            <a:r>
              <a:rPr lang="en-US" sz="3150" b="1" dirty="0">
                <a:solidFill>
                  <a:srgbClr val="EAEA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BLOK 2</a:t>
            </a:r>
            <a:endParaRPr lang="en-US" sz="3150" dirty="0"/>
          </a:p>
        </p:txBody>
      </p:sp>
      <p:sp>
        <p:nvSpPr>
          <p:cNvPr id="4" name="Text 2"/>
          <p:cNvSpPr/>
          <p:nvPr/>
        </p:nvSpPr>
        <p:spPr>
          <a:xfrm>
            <a:off x="3207566" y="2413695"/>
            <a:ext cx="3109719" cy="4266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36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Mehanizmi delovanja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207566" y="3068985"/>
            <a:ext cx="310971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destruktivne strukture vplivajo na druge</a:t>
            </a:r>
            <a:endParaRPr lang="en-US" sz="1200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645DE7B5-C125-2D93-DB2D-2476201105D4}"/>
              </a:ext>
            </a:extLst>
          </p:cNvPr>
          <p:cNvSpPr txBox="1"/>
          <p:nvPr/>
        </p:nvSpPr>
        <p:spPr>
          <a:xfrm>
            <a:off x="2427434" y="4283490"/>
            <a:ext cx="4545035" cy="296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80"/>
              </a:lnSpc>
            </a:pPr>
            <a:r>
              <a:rPr lang="sl-SI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Andreja Pšeničny, psihologinja in psihoterapevtka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245E733-8E0B-A8F5-E7A9-02A640DA2305}"/>
              </a:ext>
            </a:extLst>
          </p:cNvPr>
          <p:cNvSpPr txBox="1"/>
          <p:nvPr/>
        </p:nvSpPr>
        <p:spPr>
          <a:xfrm>
            <a:off x="670998" y="336791"/>
            <a:ext cx="8473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bg1"/>
                </a:solidFill>
              </a:rPr>
              <a:t>SOOČANJE Z DESTRUKTIVNIMI VEDENJI V PODJETJIH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Splitting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112639"/>
            <a:ext cx="8382000" cy="1190625"/>
          </a:xfrm>
          <a:prstGeom prst="roundRect">
            <a:avLst>
              <a:gd name="adj" fmla="val 6400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112639"/>
            <a:ext cx="0" cy="1190625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66750" y="1341239"/>
            <a:ext cx="802500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66750" y="1617464"/>
            <a:ext cx="802500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Doživljanje ljudi kot popolnoma dobrih ali popolnoma slabih. </a:t>
            </a:r>
            <a:r>
              <a:rPr lang="en-US" sz="120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 vmesnih tonov.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Hitra menjava med idealizacijo in devalvacijo.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81000" y="2455664"/>
            <a:ext cx="8382000" cy="1106686"/>
          </a:xfrm>
          <a:prstGeom prst="roundRect">
            <a:avLst>
              <a:gd name="adj" fmla="val 688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2646164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571500" y="2941439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Danes ste "najboljši sodelavec" – jutri ste "nesposobni"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71500" y="3185220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 ali zaveznik ali sovražnik | Menjava pride nenadoma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81000" y="3714750"/>
            <a:ext cx="8382000" cy="1001911"/>
          </a:xfrm>
          <a:prstGeom prst="roundRect">
            <a:avLst>
              <a:gd name="adj" fmla="val 760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0050" y="3714750"/>
            <a:ext cx="0" cy="1001911"/>
          </a:xfrm>
          <a:prstGeom prst="line">
            <a:avLst/>
          </a:prstGeom>
          <a:noFill/>
          <a:ln w="381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3" name="Text 11"/>
          <p:cNvSpPr/>
          <p:nvPr/>
        </p:nvSpPr>
        <p:spPr>
          <a:xfrm>
            <a:off x="609600" y="3905250"/>
            <a:ext cx="812215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VINJETA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609600" y="4154686"/>
            <a:ext cx="8122158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i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Prejšnji teden vam je vodja rekel, da ste "nepogrešljivi za ekipo". Ta teden – po eni manjši napaki – ste "največje razočaranje v njegovi karieri". Niste prepričani, kaj se je zgodilo. Hodite po jajčnih lupinah in čakate, kdaj bo spet "dobra" verzija vodje.</a:t>
            </a:r>
            <a:endParaRPr lang="en-US" sz="9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Splitting – dinamika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010245"/>
            <a:ext cx="8382000" cy="871538"/>
          </a:xfrm>
          <a:prstGeom prst="roundRect">
            <a:avLst>
              <a:gd name="adj" fmla="val 8743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010245"/>
            <a:ext cx="0" cy="871537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200745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ODNOSU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476970"/>
            <a:ext cx="8102727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Ljudje okoli take osebe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hodijo po jajčnih lupinah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Nikoli ne veš, kje si. Nenehno prilagajanje, da ostaneš "na dobri strani".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381000" y="2034183"/>
            <a:ext cx="8382000" cy="1575197"/>
          </a:xfrm>
          <a:prstGeom prst="roundRect">
            <a:avLst>
              <a:gd name="adj" fmla="val 4837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2224683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ŽRTVI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571500" y="2500908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Hoja po jajčnih lupinah – kronična napetost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71500" y="2744688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Občutek, da morate "zaslužiti" dober odnos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71500" y="2988469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Izčrpanost od nenehnega prilagajanja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71500" y="3232249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Zmeda: "Kaj sem naredil/a narobe?"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81000" y="3761780"/>
            <a:ext cx="8382000" cy="1057275"/>
          </a:xfrm>
          <a:prstGeom prst="roundRect">
            <a:avLst>
              <a:gd name="adj" fmla="val 7207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71500" y="3952280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DELUJE</a:t>
            </a:r>
            <a:endParaRPr lang="en-US" sz="1125" dirty="0"/>
          </a:p>
        </p:txBody>
      </p:sp>
      <p:sp>
        <p:nvSpPr>
          <p:cNvPr id="15" name="Text 13"/>
          <p:cNvSpPr/>
          <p:nvPr/>
        </p:nvSpPr>
        <p:spPr>
          <a:xfrm>
            <a:off x="571500" y="4228505"/>
            <a:ext cx="816102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Intermitentna gratifikacija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nepredvidljivo nagrajevanje – je najmočnejša oblika pogojevanja. Žrtev se bolj trudi, ker nikoli ne ve, kdaj bo "dobra" verzija osebe prisotna.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Splitting – kako prepoznati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2212777"/>
            <a:ext cx="8382000" cy="1403747"/>
          </a:xfrm>
          <a:prstGeom prst="roundRect">
            <a:avLst>
              <a:gd name="adj" fmla="val 5428"/>
            </a:avLst>
          </a:prstGeom>
          <a:solidFill>
            <a:srgbClr val="0F4A42"/>
          </a:solidFill>
          <a:ln w="19050">
            <a:solidFill>
              <a:srgbClr val="00D9C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88645" y="2498527"/>
            <a:ext cx="796671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</a:t>
            </a:r>
            <a:endParaRPr lang="en-US" sz="1125" dirty="0"/>
          </a:p>
        </p:txBody>
      </p:sp>
      <p:sp>
        <p:nvSpPr>
          <p:cNvPr id="5" name="Text 3"/>
          <p:cNvSpPr/>
          <p:nvPr/>
        </p:nvSpPr>
        <p:spPr>
          <a:xfrm>
            <a:off x="588645" y="2812852"/>
            <a:ext cx="7966710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040"/>
              </a:lnSpc>
              <a:buNone/>
            </a:pP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Če se počutite, kot da morate nenehno upravljati odnos z nekom – če občutek varnosti v odnosu nikoli ni stabilen – </a:t>
            </a:r>
            <a:r>
              <a:rPr lang="en-US" sz="127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ni vaš problem</a:t>
            </a: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Projektna identifikacija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112639"/>
            <a:ext cx="8382000" cy="1190625"/>
          </a:xfrm>
          <a:prstGeom prst="roundRect">
            <a:avLst>
              <a:gd name="adj" fmla="val 6400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112639"/>
            <a:ext cx="0" cy="1190625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66750" y="1341239"/>
            <a:ext cx="802500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66750" y="1617464"/>
            <a:ext cx="802500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Nezaveden proces, kjer nam nekdo </a:t>
            </a:r>
            <a:r>
              <a:rPr lang="en-US" sz="120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"vsili" svoja čustva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Manipulator projicira svoje čustvo na žrtev – žrtev ga začne doživljati kot svoje.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81000" y="2455664"/>
            <a:ext cx="8382000" cy="1106686"/>
          </a:xfrm>
          <a:prstGeom prst="roundRect">
            <a:avLst>
              <a:gd name="adj" fmla="val 688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2646164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571500" y="2941439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 sestanku se počutite jezni, a ne veste zakaj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71500" y="3185220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Občutek krivde, čeprav niste naredili nič narobe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81000" y="3714750"/>
            <a:ext cx="8382000" cy="1001911"/>
          </a:xfrm>
          <a:prstGeom prst="roundRect">
            <a:avLst>
              <a:gd name="adj" fmla="val 760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0050" y="3714750"/>
            <a:ext cx="0" cy="1001911"/>
          </a:xfrm>
          <a:prstGeom prst="line">
            <a:avLst/>
          </a:prstGeom>
          <a:noFill/>
          <a:ln w="381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3" name="Text 11"/>
          <p:cNvSpPr/>
          <p:nvPr/>
        </p:nvSpPr>
        <p:spPr>
          <a:xfrm>
            <a:off x="609600" y="3905250"/>
            <a:ext cx="812215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VINJETA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609600" y="4154686"/>
            <a:ext cx="8122158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i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Sodelavec pride na sestanek navidez miren. Ne reče nič odkrito kritičnega. A po sestanku se počutite grozno – napeti, krivi, jezni. Ne veste, kaj se je zgodilo. On odide sproščen. Vi nosite nekaj, kar ni vaše – njegovo tesnobo, ki vam jo je nezavedno predal.</a:t>
            </a:r>
            <a:endParaRPr lang="en-US" sz="9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74116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Projektna identifikacija – dinamika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024979"/>
            <a:ext cx="8382000" cy="1085850"/>
          </a:xfrm>
          <a:prstGeom prst="roundRect">
            <a:avLst>
              <a:gd name="adj" fmla="val 7018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024979"/>
            <a:ext cx="0" cy="1085850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215479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ODNOSU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491704"/>
            <a:ext cx="8102727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Manipulator se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"razbremeni" neprijetnih čustev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žrtev jih prevzame. Nevzdržna anksioznost, sram, bes – preide na drugega, ki jih zdaj nosi namesto njega.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381000" y="2263229"/>
            <a:ext cx="8382000" cy="1331416"/>
          </a:xfrm>
          <a:prstGeom prst="roundRect">
            <a:avLst>
              <a:gd name="adj" fmla="val 5723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2453729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ŽRTVI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571500" y="2729954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Čustva, ki niso njena, a jih doživlja kot svoja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71500" y="297373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Zmedenost: "Od kod to prihaja?"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71500" y="321751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Izčrpanost od nošenja čustvenega bremena, ki ni njeno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3747046"/>
            <a:ext cx="8382000" cy="1057275"/>
          </a:xfrm>
          <a:prstGeom prst="roundRect">
            <a:avLst>
              <a:gd name="adj" fmla="val 7207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71500" y="3937546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DELUJE</a:t>
            </a:r>
            <a:endParaRPr lang="en-US" sz="1125" dirty="0"/>
          </a:p>
        </p:txBody>
      </p:sp>
      <p:sp>
        <p:nvSpPr>
          <p:cNvPr id="14" name="Text 12"/>
          <p:cNvSpPr/>
          <p:nvPr/>
        </p:nvSpPr>
        <p:spPr>
          <a:xfrm>
            <a:off x="571500" y="4213771"/>
            <a:ext cx="816102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Imamo sposobnost </a:t>
            </a: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empatične identifikacije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čutimo, kar čuti drugi. To je zdrava človeška lastnost. Pri projektni identifikaciji se ta sposobnost izkoristi.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564470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Projektna identifikacija – kako prepoznati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2212777"/>
            <a:ext cx="8382000" cy="1403747"/>
          </a:xfrm>
          <a:prstGeom prst="roundRect">
            <a:avLst>
              <a:gd name="adj" fmla="val 5428"/>
            </a:avLst>
          </a:prstGeom>
          <a:solidFill>
            <a:srgbClr val="0F4A42"/>
          </a:solidFill>
          <a:ln w="19050">
            <a:solidFill>
              <a:srgbClr val="00D9C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88645" y="2498527"/>
            <a:ext cx="796671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</a:t>
            </a:r>
            <a:endParaRPr lang="en-US" sz="1125" dirty="0"/>
          </a:p>
        </p:txBody>
      </p:sp>
      <p:sp>
        <p:nvSpPr>
          <p:cNvPr id="5" name="Text 3"/>
          <p:cNvSpPr/>
          <p:nvPr/>
        </p:nvSpPr>
        <p:spPr>
          <a:xfrm>
            <a:off x="588645" y="2812852"/>
            <a:ext cx="7966710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040"/>
              </a:lnSpc>
              <a:buNone/>
            </a:pP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Če se po interakciji z nekom vedno počutite slabo – in če ta občutek ni bil prisoten pred interakcijo – vprašajte se: </a:t>
            </a:r>
            <a:r>
              <a:rPr lang="en-US" sz="127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čigavo čustvo je to?</a:t>
            </a:r>
            <a:endParaRPr lang="en-US" sz="12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92575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Ustvarjanje krivde in prikriti nadzor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468338"/>
            <a:ext cx="8382000" cy="871538"/>
          </a:xfrm>
          <a:prstGeom prst="roundRect">
            <a:avLst>
              <a:gd name="adj" fmla="val 8743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468338"/>
            <a:ext cx="0" cy="871537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658838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935063"/>
            <a:ext cx="8102727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Dva prepletena mehanizma: žrtev je vedno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"kriva"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nadzor pa je zamaskiran kot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skrb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381000" y="2492276"/>
            <a:ext cx="4114800" cy="874216"/>
          </a:xfrm>
          <a:prstGeom prst="roundRect">
            <a:avLst>
              <a:gd name="adj" fmla="val 8716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14350" y="2625626"/>
            <a:ext cx="392506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KRIVDA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514350" y="2875062"/>
            <a:ext cx="392506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"Poglej, kaj si me prisilil/a narediti."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14350" y="3073152"/>
            <a:ext cx="392506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"Zaradi tebe sem tak/a."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648200" y="2492276"/>
            <a:ext cx="4114800" cy="874216"/>
          </a:xfrm>
          <a:prstGeom prst="roundRect">
            <a:avLst>
              <a:gd name="adj" fmla="val 8716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781550" y="2625626"/>
            <a:ext cx="392506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PRIKRITI NADZOR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4781550" y="2875062"/>
            <a:ext cx="392506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"To ti govorim za tvoje dobro."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81550" y="3073152"/>
            <a:ext cx="392506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"Brez mene ne bi zmogel/la."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81000" y="3518892"/>
            <a:ext cx="8382000" cy="841921"/>
          </a:xfrm>
          <a:prstGeom prst="roundRect">
            <a:avLst>
              <a:gd name="adj" fmla="val 9051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00050" y="3518892"/>
            <a:ext cx="0" cy="841921"/>
          </a:xfrm>
          <a:prstGeom prst="line">
            <a:avLst/>
          </a:prstGeom>
          <a:noFill/>
          <a:ln w="381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7" name="Text 15"/>
          <p:cNvSpPr/>
          <p:nvPr/>
        </p:nvSpPr>
        <p:spPr>
          <a:xfrm>
            <a:off x="571500" y="3671292"/>
            <a:ext cx="819988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VINJETA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71500" y="3888432"/>
            <a:ext cx="819988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Vodja vam vsak teden "pomaga" pregledati vaše delo, preden ga oddate. Sprva ste hvaležni. Čez čas opazite, da brez njegovega pregleda ne upate oddati ničesar. Začnete dvomiti v vsako svojo odločitev. On reče: "Veš, da ti to delam, ker mi je mar zate." Vi se počutite nesposobne – in hvaležne za njegovo "skrb".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Krivda in nadzor – dinamika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998339"/>
            <a:ext cx="8382000" cy="1575197"/>
          </a:xfrm>
          <a:prstGeom prst="roundRect">
            <a:avLst>
              <a:gd name="adj" fmla="val 4837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71500" y="1188839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ŽRTVI</a:t>
            </a:r>
            <a:endParaRPr lang="en-US" sz="1125" dirty="0"/>
          </a:p>
        </p:txBody>
      </p:sp>
      <p:sp>
        <p:nvSpPr>
          <p:cNvPr id="5" name="Text 3"/>
          <p:cNvSpPr/>
          <p:nvPr/>
        </p:nvSpPr>
        <p:spPr>
          <a:xfrm>
            <a:off x="571500" y="1465064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Prevzema odgovornost za manipulatorjevo vedenje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571500" y="170884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Hvaležnost za "pomoč", ki je v resnici nadzor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571500" y="195262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Občutek, da brez manipulatorja ne zmore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71500" y="219640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Kroničen občutek krivde – ne ve več, za kaj točno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81000" y="2725936"/>
            <a:ext cx="8382000" cy="1057275"/>
          </a:xfrm>
          <a:prstGeom prst="roundRect">
            <a:avLst>
              <a:gd name="adj" fmla="val 7207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71500" y="2916436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DELUJE</a:t>
            </a:r>
            <a:endParaRPr lang="en-US" sz="1125" dirty="0"/>
          </a:p>
        </p:txBody>
      </p:sp>
      <p:sp>
        <p:nvSpPr>
          <p:cNvPr id="11" name="Text 9"/>
          <p:cNvSpPr/>
          <p:nvPr/>
        </p:nvSpPr>
        <p:spPr>
          <a:xfrm>
            <a:off x="571500" y="3192661"/>
            <a:ext cx="816102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Najučinkovitejši nadzor je tisti, ki ga žrtev </a:t>
            </a: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 prepozna kot nadzor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ampak kot skrb, pomoč ali ljubezen. Krivda paralizira – človek, ki se počuti krivega, se ne upre.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3935611"/>
            <a:ext cx="8382000" cy="895350"/>
          </a:xfrm>
          <a:prstGeom prst="roundRect">
            <a:avLst>
              <a:gd name="adj" fmla="val 8511"/>
            </a:avLst>
          </a:prstGeom>
          <a:solidFill>
            <a:srgbClr val="0F4A42"/>
          </a:solidFill>
          <a:ln w="19050">
            <a:solidFill>
              <a:srgbClr val="00D9C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90550" y="4145161"/>
            <a:ext cx="812215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</a:t>
            </a:r>
            <a:endParaRPr lang="en-US" sz="1125" dirty="0"/>
          </a:p>
        </p:txBody>
      </p:sp>
      <p:sp>
        <p:nvSpPr>
          <p:cNvPr id="14" name="Text 12"/>
          <p:cNvSpPr/>
          <p:nvPr/>
        </p:nvSpPr>
        <p:spPr>
          <a:xfrm>
            <a:off x="590550" y="4421386"/>
            <a:ext cx="812215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Če ste v odnosu vedno vi tisti, ki je "kriv" – če se opravičujete, a ne veste točno za kaj – </a:t>
            </a: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ni vaš problem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0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576001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spcAft>
                <a:spcPts val="1800"/>
              </a:spcAft>
              <a:buNone/>
            </a:pPr>
            <a:r>
              <a:rPr lang="en-US" sz="225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Govoriti jezik vrednot, a jih ne živeti</a:t>
            </a:r>
            <a:endParaRPr lang="en-US" sz="2250" dirty="0"/>
          </a:p>
        </p:txBody>
      </p:sp>
      <p:sp>
        <p:nvSpPr>
          <p:cNvPr id="3" name="Text 1"/>
          <p:cNvSpPr/>
          <p:nvPr/>
        </p:nvSpPr>
        <p:spPr>
          <a:xfrm>
            <a:off x="381000" y="982861"/>
            <a:ext cx="8382000" cy="871538"/>
          </a:xfrm>
          <a:prstGeom prst="roundRect">
            <a:avLst>
              <a:gd name="adj" fmla="val 8743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982861"/>
            <a:ext cx="0" cy="871538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173361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449586"/>
            <a:ext cx="8102727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Obvladovanje besednjaka vrednot brez dejanskega živetja teh vrednot.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Razkorak med besedami in dejanji.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381000" y="2006798"/>
            <a:ext cx="8382000" cy="952202"/>
          </a:xfrm>
          <a:prstGeom prst="roundRect">
            <a:avLst>
              <a:gd name="adj" fmla="val 8003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33400" y="2159198"/>
            <a:ext cx="823874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33400" y="2422029"/>
            <a:ext cx="8238744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300"/>
              </a:spcAft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Govori o "transparentnosti", a informacije prikriva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533400" y="2633365"/>
            <a:ext cx="8238744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Govori o "timskem delu", a pripisuje zasluge samo sebi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381000" y="3111401"/>
            <a:ext cx="8382000" cy="841921"/>
          </a:xfrm>
          <a:prstGeom prst="roundRect">
            <a:avLst>
              <a:gd name="adj" fmla="val 9051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0050" y="3111401"/>
            <a:ext cx="0" cy="841921"/>
          </a:xfrm>
          <a:prstGeom prst="line">
            <a:avLst/>
          </a:prstGeom>
          <a:noFill/>
          <a:ln w="381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3" name="Text 11"/>
          <p:cNvSpPr/>
          <p:nvPr/>
        </p:nvSpPr>
        <p:spPr>
          <a:xfrm>
            <a:off x="571500" y="3263801"/>
            <a:ext cx="819988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VINJETA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71500" y="3480941"/>
            <a:ext cx="819988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Sodelavec na vsakem sestanku poudari, kako mu je "pomembna odprta komunikacija" in "medsebojno spoštovanje". A ko mu zaupate pomislek glede projekta, to informacijo uporabi proti vam na naslednjem sestanku z vodjo. Ko ga soočite, reče: "Jaz sem samo skrbel za projekt. Saj veš, da cenim odkritost."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81000" y="4105721"/>
            <a:ext cx="8382000" cy="721816"/>
          </a:xfrm>
          <a:prstGeom prst="roundRect">
            <a:avLst>
              <a:gd name="adj" fmla="val 10557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533400" y="4258121"/>
            <a:ext cx="823874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SO TI POSEBEJ NEVARNI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33400" y="4501902"/>
            <a:ext cx="8238744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Vedo, kaj ljudje želijo slišati. Besede ustvarijo zaupanje – še preden dejanja pokažejo resnico.</a:t>
            </a:r>
            <a:endParaRPr lang="en-US" sz="9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spcAft>
                <a:spcPts val="1800"/>
              </a:spcAft>
              <a:buNone/>
            </a:pPr>
            <a:r>
              <a:rPr lang="en-US" sz="225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Jezik vrednot – kako prepoznati</a:t>
            </a:r>
            <a:endParaRPr lang="en-US" sz="2250" dirty="0"/>
          </a:p>
        </p:txBody>
      </p:sp>
      <p:sp>
        <p:nvSpPr>
          <p:cNvPr id="3" name="Text 1"/>
          <p:cNvSpPr/>
          <p:nvPr/>
        </p:nvSpPr>
        <p:spPr>
          <a:xfrm>
            <a:off x="381000" y="2203252"/>
            <a:ext cx="8382000" cy="1403747"/>
          </a:xfrm>
          <a:prstGeom prst="roundRect">
            <a:avLst>
              <a:gd name="adj" fmla="val 5428"/>
            </a:avLst>
          </a:prstGeom>
          <a:solidFill>
            <a:srgbClr val="0F4A42"/>
          </a:solidFill>
          <a:ln w="19050">
            <a:solidFill>
              <a:srgbClr val="00D9C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88645" y="2489002"/>
            <a:ext cx="796671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</a:t>
            </a:r>
            <a:endParaRPr lang="en-US" sz="1125" dirty="0"/>
          </a:p>
        </p:txBody>
      </p:sp>
      <p:sp>
        <p:nvSpPr>
          <p:cNvPr id="5" name="Text 3"/>
          <p:cNvSpPr/>
          <p:nvPr/>
        </p:nvSpPr>
        <p:spPr>
          <a:xfrm>
            <a:off x="588645" y="2803327"/>
            <a:ext cx="7966710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040"/>
              </a:lnSpc>
              <a:buNone/>
            </a:pP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 poslušajte samo, kaj nekdo govori. </a:t>
            </a:r>
            <a:r>
              <a:rPr lang="en-US" sz="127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Opazujte, kaj počne.</a:t>
            </a: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Čez čas vzorec postane jasen. Besede so poceni – vedenje je resnica.</a:t>
            </a:r>
            <a:endParaRPr lang="en-US" sz="12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Kaj je manipulacija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383060"/>
            <a:ext cx="8382000" cy="914400"/>
          </a:xfrm>
          <a:prstGeom prst="roundRect">
            <a:avLst>
              <a:gd name="adj" fmla="val 8333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383060"/>
            <a:ext cx="0" cy="914400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66750" y="1611660"/>
            <a:ext cx="802500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Destruktivnost ni vedno glasna. Ti posamezniki redko kričijo ali grozijo. Njihovo orožje: </a:t>
            </a:r>
            <a:r>
              <a:rPr lang="en-US" sz="120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šarm, hladna logika, manipulacija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Zato so tako nevarni – škoda je prikrita, žrtve pogosto ne vedo, da so žrtve.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81000" y="2449860"/>
            <a:ext cx="8382000" cy="1200150"/>
          </a:xfrm>
          <a:prstGeom prst="roundRect">
            <a:avLst>
              <a:gd name="adj" fmla="val 6349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9600" y="2678460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DEFINICIJA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609600" y="2992785"/>
            <a:ext cx="8083296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Prikrito vplivanje na drugega za doseganje lastnih ciljev – brez da bi drugi vedel, da je vplivan, ali brez da bi svobodno privolil.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381000" y="3802410"/>
            <a:ext cx="8382000" cy="643830"/>
          </a:xfrm>
          <a:prstGeom prst="roundRect">
            <a:avLst>
              <a:gd name="adj" fmla="val 1183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09600" y="4031010"/>
            <a:ext cx="808329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Manipulacija je krovni pojem za tehnike, ki jih bomo spoznali: gaslighting, triangulacija, splitting, projektna identifikacija...</a:t>
            </a:r>
            <a:endParaRPr lang="en-US" sz="10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Lažno soglasje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992386"/>
            <a:ext cx="8382000" cy="871538"/>
          </a:xfrm>
          <a:prstGeom prst="roundRect">
            <a:avLst>
              <a:gd name="adj" fmla="val 8743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992386"/>
            <a:ext cx="0" cy="871537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182886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459111"/>
            <a:ext cx="8102727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Videz soglasja, ki v resnici ne obstaja. Ljudje prikimavajo, ker se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bojijo posledic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381000" y="2016323"/>
            <a:ext cx="8382000" cy="952202"/>
          </a:xfrm>
          <a:prstGeom prst="roundRect">
            <a:avLst>
              <a:gd name="adj" fmla="val 8003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33400" y="2168723"/>
            <a:ext cx="823874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33400" y="2431554"/>
            <a:ext cx="8238744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300"/>
              </a:spcAft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Vsi se strinjajo, a nihče ni navdušen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533400" y="2642890"/>
            <a:ext cx="8238744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 sestanku ljudje govorijo drugače kot na sestanku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381000" y="3120926"/>
            <a:ext cx="8382000" cy="841921"/>
          </a:xfrm>
          <a:prstGeom prst="roundRect">
            <a:avLst>
              <a:gd name="adj" fmla="val 9051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0050" y="3120926"/>
            <a:ext cx="0" cy="841921"/>
          </a:xfrm>
          <a:prstGeom prst="line">
            <a:avLst/>
          </a:prstGeom>
          <a:noFill/>
          <a:ln w="381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3" name="Text 11"/>
          <p:cNvSpPr/>
          <p:nvPr/>
        </p:nvSpPr>
        <p:spPr>
          <a:xfrm>
            <a:off x="571500" y="3273326"/>
            <a:ext cx="819988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450"/>
              </a:spcAft>
              <a:buNone/>
            </a:pPr>
            <a:r>
              <a:rPr lang="en-US" sz="90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VINJETA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71500" y="3490466"/>
            <a:ext cx="819988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Vodja vpraša: "Se vsi strinjamo s tem pristopom?" Vsi prikimajo. Po sestanku, v hodniku, kolegi govorijo: "To ne bo delovalo." A na sestanku je bilo tiho. Veste, da kdor izrazi pomislek, postane "tisti, ki zavira napredek". Lažje je prikimati – in čakati, da projekt propade.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81000" y="4115246"/>
            <a:ext cx="8382000" cy="721816"/>
          </a:xfrm>
          <a:prstGeom prst="roundRect">
            <a:avLst>
              <a:gd name="adj" fmla="val 10557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533400" y="4267646"/>
            <a:ext cx="823874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POSLEDICE ZA KOLEKTIV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33400" y="4511427"/>
            <a:ext cx="8238744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Nihče ne pove resnice. Odločitve temeljijo na lažnih predpostavkah. Problemi se kopičijo.</a:t>
            </a:r>
            <a:endParaRPr lang="en-US" sz="97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42055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Lažno soglasje – kako prepoznati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2342257"/>
            <a:ext cx="8382000" cy="1144786"/>
          </a:xfrm>
          <a:prstGeom prst="roundRect">
            <a:avLst>
              <a:gd name="adj" fmla="val 6656"/>
            </a:avLst>
          </a:prstGeom>
          <a:solidFill>
            <a:srgbClr val="0F4A42"/>
          </a:solidFill>
          <a:ln w="19050">
            <a:solidFill>
              <a:srgbClr val="00D9C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88645" y="2628007"/>
            <a:ext cx="796671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</a:t>
            </a:r>
            <a:endParaRPr lang="en-US" sz="1125" dirty="0"/>
          </a:p>
        </p:txBody>
      </p:sp>
      <p:sp>
        <p:nvSpPr>
          <p:cNvPr id="5" name="Text 3"/>
          <p:cNvSpPr/>
          <p:nvPr/>
        </p:nvSpPr>
        <p:spPr>
          <a:xfrm>
            <a:off x="588645" y="2942332"/>
            <a:ext cx="7966710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040"/>
              </a:lnSpc>
              <a:buNone/>
            </a:pPr>
            <a:r>
              <a:rPr lang="en-US" sz="127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Pravo soglasje vključuje možnost nesoglasja.</a:t>
            </a: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Kjer nesoglasje ni varno, soglasje ni resnično.</a:t>
            </a:r>
            <a:endParaRPr lang="en-US" sz="127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Ključna sporočila – BLOK 2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600200"/>
            <a:ext cx="8382000" cy="557213"/>
          </a:xfrm>
          <a:prstGeom prst="roundRect">
            <a:avLst>
              <a:gd name="adj" fmla="val 13675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600200"/>
            <a:ext cx="0" cy="557213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09600" y="1771650"/>
            <a:ext cx="8141589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Mehanizmi so pogosto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nevidni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ravno zato so učinkoviti.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381000" y="2290763"/>
            <a:ext cx="8382000" cy="557213"/>
          </a:xfrm>
          <a:prstGeom prst="roundRect">
            <a:avLst>
              <a:gd name="adj" fmla="val 1367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409575" y="2290763"/>
            <a:ext cx="0" cy="557213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8" name="Text 6"/>
          <p:cNvSpPr/>
          <p:nvPr/>
        </p:nvSpPr>
        <p:spPr>
          <a:xfrm>
            <a:off x="609600" y="2462213"/>
            <a:ext cx="8141589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Ciljajo na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normalne človeške potrebe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zaupanje, empatijo, pripadnost. To ni šibkost žrtev.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381000" y="2981325"/>
            <a:ext cx="8382000" cy="557213"/>
          </a:xfrm>
          <a:prstGeom prst="roundRect">
            <a:avLst>
              <a:gd name="adj" fmla="val 13675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09575" y="2981325"/>
            <a:ext cx="0" cy="557213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1" name="Text 9"/>
          <p:cNvSpPr/>
          <p:nvPr/>
        </p:nvSpPr>
        <p:spPr>
          <a:xfrm>
            <a:off x="609600" y="3152775"/>
            <a:ext cx="8141589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Lastni odzivi so signal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zmedenost, krivda, izčrpanost po interakciji nekaj pomenijo.</a:t>
            </a:r>
            <a:endParaRPr lang="en-US" sz="1125" dirty="0"/>
          </a:p>
        </p:txBody>
      </p:sp>
      <p:sp>
        <p:nvSpPr>
          <p:cNvPr id="12" name="Text 10"/>
          <p:cNvSpPr/>
          <p:nvPr/>
        </p:nvSpPr>
        <p:spPr>
          <a:xfrm>
            <a:off x="381000" y="3671888"/>
            <a:ext cx="8382000" cy="557213"/>
          </a:xfrm>
          <a:prstGeom prst="roundRect">
            <a:avLst>
              <a:gd name="adj" fmla="val 1367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409575" y="3671888"/>
            <a:ext cx="0" cy="557213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4" name="Text 12"/>
          <p:cNvSpPr/>
          <p:nvPr/>
        </p:nvSpPr>
        <p:spPr>
          <a:xfrm>
            <a:off x="609600" y="3843338"/>
            <a:ext cx="8141589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Mehanizmi se prepletajo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redko je prisoten samo eden.</a:t>
            </a:r>
            <a:endParaRPr lang="en-US" sz="11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985516" y="1974503"/>
            <a:ext cx="0" cy="1194346"/>
          </a:xfrm>
          <a:prstGeom prst="line">
            <a:avLst/>
          </a:prstGeom>
          <a:noFill/>
          <a:ln w="762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3" name="Text 1"/>
          <p:cNvSpPr/>
          <p:nvPr/>
        </p:nvSpPr>
        <p:spPr>
          <a:xfrm>
            <a:off x="2279736" y="1974503"/>
            <a:ext cx="496538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NASLEDNJI SKLOP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279736" y="2340173"/>
            <a:ext cx="496538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1800"/>
              </a:spcAft>
              <a:buNone/>
            </a:pPr>
            <a:r>
              <a:rPr lang="en-US" sz="2700" b="1" dirty="0">
                <a:solidFill>
                  <a:srgbClr val="EAEA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BLOK 3: Horizontalna dinamika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2279736" y="2911673"/>
            <a:ext cx="496538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025"/>
              </a:lnSpc>
              <a:buNone/>
            </a:pPr>
            <a:r>
              <a:rPr lang="en-US" sz="1350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mehanizmi odvijajo med sodelavci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Kaj manipulacija izkorišča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066800"/>
            <a:ext cx="8382000" cy="581025"/>
          </a:xfrm>
          <a:prstGeom prst="roundRect">
            <a:avLst>
              <a:gd name="adj" fmla="val 13115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066800"/>
            <a:ext cx="0" cy="581025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257300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Manipulacija ni "trik" – je izkoriščanje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normalnih človeških potreb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381000" y="2425154"/>
            <a:ext cx="2009775" cy="778966"/>
          </a:xfrm>
          <a:prstGeom prst="roundRect">
            <a:avLst>
              <a:gd name="adj" fmla="val 9782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52450" y="2596604"/>
            <a:ext cx="1700213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Potreba po pripadnosti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52450" y="2859435"/>
            <a:ext cx="1700213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Želimo biti sprejeti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2505075" y="2425154"/>
            <a:ext cx="2009775" cy="778966"/>
          </a:xfrm>
          <a:prstGeom prst="roundRect">
            <a:avLst>
              <a:gd name="adj" fmla="val 9782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2676525" y="2596604"/>
            <a:ext cx="1700213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Potreba po odobritvi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676525" y="2859435"/>
            <a:ext cx="1700213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Želimo, da nas cenijo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4629150" y="2338536"/>
            <a:ext cx="2009775" cy="952202"/>
          </a:xfrm>
          <a:prstGeom prst="roundRect">
            <a:avLst>
              <a:gd name="adj" fmla="val 8003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800600" y="2509986"/>
            <a:ext cx="1700213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Potreba po smislu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800600" y="2772817"/>
            <a:ext cx="1700213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Želimo verjeti, da ima situacija logiko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6753225" y="2425154"/>
            <a:ext cx="2009775" cy="778966"/>
          </a:xfrm>
          <a:prstGeom prst="roundRect">
            <a:avLst>
              <a:gd name="adj" fmla="val 9782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924675" y="2596604"/>
            <a:ext cx="1700213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Potreba po harmoniji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924675" y="2859435"/>
            <a:ext cx="1700213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Izogibamo se konfliktu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381000" y="3981450"/>
            <a:ext cx="8382000" cy="781050"/>
          </a:xfrm>
          <a:prstGeom prst="roundRect">
            <a:avLst>
              <a:gd name="adj" fmla="val 9756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71500" y="4171950"/>
            <a:ext cx="816102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Manipulacija cilja na naše </a:t>
            </a: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najboljše lastnosti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zaupanje, empatijo, željo po sodelovanju. To ni šibkost žrtve – je normalno človeško delovanje, ki ga manipulator izkoristi.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Gaslighting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112639"/>
            <a:ext cx="8382000" cy="1190625"/>
          </a:xfrm>
          <a:prstGeom prst="roundRect">
            <a:avLst>
              <a:gd name="adj" fmla="val 6400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112639"/>
            <a:ext cx="0" cy="1190625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66750" y="1341239"/>
            <a:ext cx="802500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66750" y="1617464"/>
            <a:ext cx="802500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Sistematično zanikanje ali izkrivljanje žrtvine zaznave resničnosti. Cilj: žrtev začne </a:t>
            </a:r>
            <a:r>
              <a:rPr lang="en-US" sz="120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dvomiti v lastno zaznavo, spomin, sodbo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81000" y="2455664"/>
            <a:ext cx="8382000" cy="1106686"/>
          </a:xfrm>
          <a:prstGeom prst="roundRect">
            <a:avLst>
              <a:gd name="adj" fmla="val 688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2646164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571500" y="2941439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"Tega nisem nikoli rekel." | "Preveč si občutljiv/a."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71500" y="3185220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"Vsi drugi se strinjajo z mano." | "To si narobe razumel/a."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81000" y="3714750"/>
            <a:ext cx="8382000" cy="1001911"/>
          </a:xfrm>
          <a:prstGeom prst="roundRect">
            <a:avLst>
              <a:gd name="adj" fmla="val 760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0050" y="3714750"/>
            <a:ext cx="0" cy="1001911"/>
          </a:xfrm>
          <a:prstGeom prst="line">
            <a:avLst/>
          </a:prstGeom>
          <a:noFill/>
          <a:ln w="381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3" name="Text 11"/>
          <p:cNvSpPr/>
          <p:nvPr/>
        </p:nvSpPr>
        <p:spPr>
          <a:xfrm>
            <a:off x="609600" y="3905250"/>
            <a:ext cx="812215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VINJETA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609600" y="4154686"/>
            <a:ext cx="8122158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i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sestanku jasno slišite, da je rok petek. V četrtek vas vodja vpraša, zakaj projekt ni končan – rok je bil sreda. Ko omenite sestanek, reče: "Nikoli nisem rekel petek. Mogoče ste zamenjali s kakšnim drugim projektom."</a:t>
            </a:r>
            <a:endParaRPr lang="en-US" sz="9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Gaslighting – dinamika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024979"/>
            <a:ext cx="8382000" cy="1085850"/>
          </a:xfrm>
          <a:prstGeom prst="roundRect">
            <a:avLst>
              <a:gd name="adj" fmla="val 7018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024979"/>
            <a:ext cx="0" cy="1085850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215479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ODNOSU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491704"/>
            <a:ext cx="8102727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Eden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definira resničnost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drugi svoji zaznavi ne more več zaupati. Vloge se obrnejo: manipulator nastopa kot razumen, žrtev postane "zmedena" ali "preobčutljiva".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381000" y="2263229"/>
            <a:ext cx="8382000" cy="1331416"/>
          </a:xfrm>
          <a:prstGeom prst="roundRect">
            <a:avLst>
              <a:gd name="adj" fmla="val 5723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2453729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ŽRTVI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571500" y="2729954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Kroničen dvom vase: "Mogoče sem jaz problem?"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71500" y="297373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Hiperalertnost: dokumentiranje, iskanje potrditev pri drugih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71500" y="321751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Regresija: aktivira se zgodnejši del nas, ki potrebuje drugega za orientacijo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3747046"/>
            <a:ext cx="8382000" cy="1057275"/>
          </a:xfrm>
          <a:prstGeom prst="roundRect">
            <a:avLst>
              <a:gd name="adj" fmla="val 7207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71500" y="3937546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ŽRTEV OSTAJA</a:t>
            </a:r>
            <a:endParaRPr lang="en-US" sz="1125" dirty="0"/>
          </a:p>
        </p:txBody>
      </p:sp>
      <p:sp>
        <p:nvSpPr>
          <p:cNvPr id="14" name="Text 12"/>
          <p:cNvSpPr/>
          <p:nvPr/>
        </p:nvSpPr>
        <p:spPr>
          <a:xfrm>
            <a:off x="571500" y="4213771"/>
            <a:ext cx="816102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Bolj ko dvomi vase, bolj potrebuje zunanjega referenta. Manipulator postane orientir – </a:t>
            </a: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žrtev postane odvisna od tistega, ki jo destabilizira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Gaslighting – kako prepoznati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531739"/>
            <a:ext cx="8382000" cy="1403747"/>
          </a:xfrm>
          <a:prstGeom prst="roundRect">
            <a:avLst>
              <a:gd name="adj" fmla="val 5428"/>
            </a:avLst>
          </a:prstGeom>
          <a:solidFill>
            <a:srgbClr val="0F4A42"/>
          </a:solidFill>
          <a:ln w="19050">
            <a:solidFill>
              <a:srgbClr val="00D9C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88645" y="1817489"/>
            <a:ext cx="796671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</a:t>
            </a:r>
            <a:endParaRPr lang="en-US" sz="1125" dirty="0"/>
          </a:p>
        </p:txBody>
      </p:sp>
      <p:sp>
        <p:nvSpPr>
          <p:cNvPr id="5" name="Text 3"/>
          <p:cNvSpPr/>
          <p:nvPr/>
        </p:nvSpPr>
        <p:spPr>
          <a:xfrm>
            <a:off x="588645" y="2131814"/>
            <a:ext cx="7966710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040"/>
              </a:lnSpc>
              <a:buNone/>
            </a:pP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Če se sistematično počutite zmedeni, če dvomite vase – </a:t>
            </a:r>
            <a:r>
              <a:rPr lang="en-US" sz="127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zaupajte temu občutku</a:t>
            </a: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četudi ga ne znate pojasniti.</a:t>
            </a:r>
            <a:endParaRPr lang="en-US" sz="1275" dirty="0"/>
          </a:p>
        </p:txBody>
      </p:sp>
      <p:sp>
        <p:nvSpPr>
          <p:cNvPr id="6" name="Text 4"/>
          <p:cNvSpPr/>
          <p:nvPr/>
        </p:nvSpPr>
        <p:spPr>
          <a:xfrm>
            <a:off x="381000" y="3125986"/>
            <a:ext cx="8382000" cy="1171575"/>
          </a:xfrm>
          <a:prstGeom prst="roundRect">
            <a:avLst>
              <a:gd name="adj" fmla="val 6504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30352" y="3354586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POMEMBNO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530352" y="3668911"/>
            <a:ext cx="8083296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Gaslighting je </a:t>
            </a: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proces, ne dogodek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majhna izkrivljanja, ki se kopičijo. Ena sama epizoda se zdi premajhna za reakcijo. Kumulativni učinek je razgradnja zaupanja v lastno presojo.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Triangulacija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134070"/>
            <a:ext cx="8382000" cy="962025"/>
          </a:xfrm>
          <a:prstGeom prst="roundRect">
            <a:avLst>
              <a:gd name="adj" fmla="val 7921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134070"/>
            <a:ext cx="0" cy="962025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66750" y="1362670"/>
            <a:ext cx="802500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66750" y="1638895"/>
            <a:ext cx="802500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Vključevanje tretjih oseb v odnos z namenom nadzora. </a:t>
            </a:r>
            <a:r>
              <a:rPr lang="en-US" sz="120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"Deli in vladaj."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81000" y="2248495"/>
            <a:ext cx="8382000" cy="1106686"/>
          </a:xfrm>
          <a:prstGeom prst="roundRect">
            <a:avLst>
              <a:gd name="adj" fmla="val 6885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2438995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571500" y="2734270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"Vsi v ekipi se strinjajo, da je tvoj projekt problematičen."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71500" y="2978051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Deljenje "zaupnih" informacij | Hvaljenje enega pred drugim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81000" y="3507581"/>
            <a:ext cx="8382000" cy="1187648"/>
          </a:xfrm>
          <a:prstGeom prst="roundRect">
            <a:avLst>
              <a:gd name="adj" fmla="val 6416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0050" y="3507581"/>
            <a:ext cx="0" cy="1187648"/>
          </a:xfrm>
          <a:prstGeom prst="line">
            <a:avLst/>
          </a:prstGeom>
          <a:noFill/>
          <a:ln w="3810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3" name="Text 11"/>
          <p:cNvSpPr/>
          <p:nvPr/>
        </p:nvSpPr>
        <p:spPr>
          <a:xfrm>
            <a:off x="609600" y="3698081"/>
            <a:ext cx="812215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VINJETA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609600" y="3947517"/>
            <a:ext cx="8122158" cy="557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975" i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oddelku je sodelavec, ki nima vodstvene funkcije, a vsi vedo, da "ima uho" direktorja. Nikoli ne nastopa odkrito. A ko se zgodi reorganizacija, so vedno premaknjeni tisti, ki so mu nasprotovali. Ko ga vprašate, reče: "Jaz nimam s tem nič. To so odločitve vodstva." Vi pa opazite, da vedno sedi ob direktorju na kosilu.</a:t>
            </a:r>
            <a:endParaRPr lang="en-US" sz="9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Triangulacija – dinamika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124992"/>
            <a:ext cx="8382000" cy="1085850"/>
          </a:xfrm>
          <a:prstGeom prst="roundRect">
            <a:avLst>
              <a:gd name="adj" fmla="val 7018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124992"/>
            <a:ext cx="0" cy="1085850"/>
          </a:xfrm>
          <a:prstGeom prst="line">
            <a:avLst/>
          </a:prstGeom>
          <a:noFill/>
          <a:ln w="57150">
            <a:solidFill>
              <a:srgbClr val="00D9C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315492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ODNOSU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591717"/>
            <a:ext cx="8102727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Manipulator ostane v centru – kot edini, ki ima "celotno sliko". </a:t>
            </a: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Solidarnost med sodelavci se razbije.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Ljudje ne zaupajo drug drugemu, zaupajo manipulatorju.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381000" y="2363242"/>
            <a:ext cx="8382000" cy="1331416"/>
          </a:xfrm>
          <a:prstGeom prst="roundRect">
            <a:avLst>
              <a:gd name="adj" fmla="val 5723"/>
            </a:avLst>
          </a:prstGeom>
          <a:solidFill>
            <a:srgbClr val="1633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500" y="2553742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KAJ SE DOGAJA V ŽRTVI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571500" y="2829967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Občutek izolacije: "Vsi so proti meni"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71500" y="3073747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Negotovost: ne ve, komu lahko zaupa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71500" y="3317528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Tekmovalnost namesto sodelovanja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3847058"/>
            <a:ext cx="8382000" cy="857250"/>
          </a:xfrm>
          <a:prstGeom prst="roundRect">
            <a:avLst>
              <a:gd name="adj" fmla="val 8889"/>
            </a:avLst>
          </a:prstGeom>
          <a:solidFill>
            <a:srgbClr val="0F4A4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71500" y="4037558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DELUJE</a:t>
            </a:r>
            <a:endParaRPr lang="en-US" sz="1125" dirty="0"/>
          </a:p>
        </p:txBody>
      </p:sp>
      <p:sp>
        <p:nvSpPr>
          <p:cNvPr id="14" name="Text 12"/>
          <p:cNvSpPr/>
          <p:nvPr/>
        </p:nvSpPr>
        <p:spPr>
          <a:xfrm>
            <a:off x="571500" y="4313783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Grožnja izključitve iz skupine je močan pritisk. Manipulator to izkoristi: </a:t>
            </a:r>
            <a:r>
              <a:rPr lang="en-US" sz="1050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lojalnost njemu postane pogoj za pripadnost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E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00D9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Triangulacija – kako prepoznati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2212777"/>
            <a:ext cx="8382000" cy="1403747"/>
          </a:xfrm>
          <a:prstGeom prst="roundRect">
            <a:avLst>
              <a:gd name="adj" fmla="val 5428"/>
            </a:avLst>
          </a:prstGeom>
          <a:solidFill>
            <a:srgbClr val="0F4A42"/>
          </a:solidFill>
          <a:ln w="19050">
            <a:solidFill>
              <a:srgbClr val="00D9C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88645" y="2498527"/>
            <a:ext cx="796671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</a:t>
            </a:r>
            <a:endParaRPr lang="en-US" sz="1125" dirty="0"/>
          </a:p>
        </p:txBody>
      </p:sp>
      <p:sp>
        <p:nvSpPr>
          <p:cNvPr id="5" name="Text 3"/>
          <p:cNvSpPr/>
          <p:nvPr/>
        </p:nvSpPr>
        <p:spPr>
          <a:xfrm>
            <a:off x="588645" y="2812852"/>
            <a:ext cx="7966710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040"/>
              </a:lnSpc>
              <a:buNone/>
            </a:pP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Če opažate, da se odnosi v ekipi slabšajo, da nastajajo "tabori", da informacije krožijo mimo uradnih kanalov – </a:t>
            </a:r>
            <a:r>
              <a:rPr lang="en-US" sz="1275" b="1" dirty="0">
                <a:solidFill>
                  <a:srgbClr val="00D9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vprašajte se, kdo ima od tega korist</a:t>
            </a:r>
            <a:r>
              <a:rPr lang="en-US" sz="12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1806</Words>
  <Application>Microsoft Office PowerPoint</Application>
  <PresentationFormat>Diaprojekcija na zaslonu (16:9)</PresentationFormat>
  <Paragraphs>182</Paragraphs>
  <Slides>23</Slides>
  <Notes>23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6" baseType="lpstr">
      <vt:lpstr>Arial</vt:lpstr>
      <vt:lpstr>Georgia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BLOK 2: Mehanizmi delovanja</dc:title>
  <dc:subject>PptxGenJS Presentation</dc:subject>
  <dc:creator>Dr. Andreja Pšeničny</dc:creator>
  <cp:lastModifiedBy>ŠCID IZOBRAŽEVANJA d.o.o. SI25531093</cp:lastModifiedBy>
  <cp:revision>4</cp:revision>
  <dcterms:created xsi:type="dcterms:W3CDTF">2026-01-18T08:11:15Z</dcterms:created>
  <dcterms:modified xsi:type="dcterms:W3CDTF">2026-02-05T08:47:38Z</dcterms:modified>
</cp:coreProperties>
</file>