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40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059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95921" y="1861245"/>
            <a:ext cx="0" cy="1421011"/>
          </a:xfrm>
          <a:prstGeom prst="line">
            <a:avLst/>
          </a:prstGeom>
          <a:noFill/>
          <a:ln w="762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3" name="Text 1"/>
          <p:cNvSpPr/>
          <p:nvPr/>
        </p:nvSpPr>
        <p:spPr>
          <a:xfrm>
            <a:off x="3470338" y="1861245"/>
            <a:ext cx="2584323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150"/>
              </a:lnSpc>
              <a:spcAft>
                <a:spcPts val="1200"/>
              </a:spcAft>
              <a:buNone/>
            </a:pPr>
            <a:r>
              <a:rPr lang="en-US" sz="3150" b="1" dirty="0">
                <a:solidFill>
                  <a:srgbClr val="EAEA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BLOK 1</a:t>
            </a:r>
            <a:endParaRPr lang="en-US" sz="3150" dirty="0"/>
          </a:p>
        </p:txBody>
      </p:sp>
      <p:sp>
        <p:nvSpPr>
          <p:cNvPr id="4" name="Text 2"/>
          <p:cNvSpPr/>
          <p:nvPr/>
        </p:nvSpPr>
        <p:spPr>
          <a:xfrm>
            <a:off x="2188348" y="2413695"/>
            <a:ext cx="5148304" cy="4266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36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Destruktivne osebnostne strukture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333073" y="4139626"/>
            <a:ext cx="5148304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sl-SI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Andreja Pšeničny, psihologinja in psihoterapevtka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5452206D-0D38-00B4-999A-BD8B80300EF0}"/>
              </a:ext>
            </a:extLst>
          </p:cNvPr>
          <p:cNvSpPr txBox="1"/>
          <p:nvPr/>
        </p:nvSpPr>
        <p:spPr>
          <a:xfrm>
            <a:off x="453909" y="485986"/>
            <a:ext cx="83545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b="1" dirty="0">
                <a:solidFill>
                  <a:schemeClr val="bg1"/>
                </a:solidFill>
              </a:rPr>
              <a:t>SOOČANJE Z DESTRUKTIVNIMI VEDENJI V PODJETJIH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9743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Narcistična vs. psihopatska struktura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015579"/>
            <a:ext cx="4057650" cy="1797993"/>
          </a:xfrm>
          <a:prstGeom prst="roundRect">
            <a:avLst>
              <a:gd name="adj" fmla="val 4238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73595" y="2244179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NARCIS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09600" y="2609850"/>
            <a:ext cx="3672459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 vest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a jo preglasi potreba po ohranjanju grandiozne samopodobe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09600" y="3097411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 lahko prizadeneš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09600" y="3398341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Potrebuje občudovanje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667250" y="2089845"/>
            <a:ext cx="4095750" cy="1649462"/>
          </a:xfrm>
          <a:prstGeom prst="roundRect">
            <a:avLst>
              <a:gd name="adj" fmla="val 4620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78896" y="2337495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14900" y="2703165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Nima vesti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914900" y="300409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 ne moreš prizadeti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914900" y="330502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Potrebuje nadzor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Maligni narcizem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333649"/>
            <a:ext cx="8382000" cy="1634430"/>
          </a:xfrm>
          <a:prstGeom prst="roundRect">
            <a:avLst>
              <a:gd name="adj" fmla="val 4662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333649"/>
            <a:ext cx="0" cy="1634430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524149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KOMBINACIJA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28650" y="180602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Narcistične grandioznosti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2063204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Psihopatske brezobzirnosti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28650" y="232037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Paranoidne sumničavosti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628650" y="2577554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Sadističnega uživanja v trpljenju drugih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381000" y="3120479"/>
            <a:ext cx="8382000" cy="1375172"/>
          </a:xfrm>
          <a:prstGeom prst="roundRect">
            <a:avLst>
              <a:gd name="adj" fmla="val 5541"/>
            </a:avLst>
          </a:prstGeom>
          <a:solidFill>
            <a:srgbClr val="16213E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90550" y="3330029"/>
            <a:ext cx="812215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JE POSEBEJ NEVAREN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90550" y="3611910"/>
            <a:ext cx="812215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Združuje najslabše iz obeh svetov: narcisovo potrebo po dominaciji IN psihopatovo odsotnost vesti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90550" y="3855690"/>
            <a:ext cx="812215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Dodana paranoja pomeni, da vidi sovražnike povsod – in preventivno napada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90550" y="4099471"/>
            <a:ext cx="812215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Sadizem pomeni, da ne povzroča škode samo instrumentalno, ampak tudi uživa v njej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Maligni narcizem v organizaciji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194620"/>
            <a:ext cx="8382000" cy="1439912"/>
          </a:xfrm>
          <a:prstGeom prst="roundRect">
            <a:avLst>
              <a:gd name="adj" fmla="val 5292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88645" y="2480370"/>
            <a:ext cx="796671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Ustvarja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vzdušje strahu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88645" y="2807940"/>
            <a:ext cx="796671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Sistematično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uničuje tiste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jih dojema kot grožnjo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88645" y="3135511"/>
            <a:ext cx="7966710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Pogosto obdan z lojalnimi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"vazali"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ščitijo njegovo moč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Makiavelizem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359396"/>
            <a:ext cx="8382000" cy="1396305"/>
          </a:xfrm>
          <a:prstGeom prst="roundRect">
            <a:avLst>
              <a:gd name="adj" fmla="val 5457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359396"/>
            <a:ext cx="0" cy="139630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549896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TEMELJNE ZNAČILNOSTI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28650" y="1812727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Strateška manipulativnost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dolgoročno načrtovanje za lastno korist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2088952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Cinizem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prepričanje, da so vsi ljudje v osnovi sebični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28650" y="2365177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Primat lastnih interesov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etika je orodje za naivne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2908102"/>
            <a:ext cx="8382000" cy="1561802"/>
          </a:xfrm>
          <a:prstGeom prst="roundRect">
            <a:avLst>
              <a:gd name="adj" fmla="val 4879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71500" y="309860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 V PRAKSI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36143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Mojster političnih iger v organizaciji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1500" y="360521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 zavezništva, ki služijo njemu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71500" y="384899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Redko se izpostavlja – raje deluje iz ozadja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71500" y="409277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Sposoben dolgoročnega čakanja na pravi trenutek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Makiavelizem vs. psihopatija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015579"/>
            <a:ext cx="4057650" cy="1797993"/>
          </a:xfrm>
          <a:prstGeom prst="roundRect">
            <a:avLst>
              <a:gd name="adj" fmla="val 4238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73595" y="2244179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MAKIAVELIST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09600" y="2609850"/>
            <a:ext cx="3672459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 lahko vest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a jo zavestno presliši, ker verjame, da "tako pač deluje svet"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09600" y="3097411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bolj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preračunljiv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manj impulziven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09600" y="3398341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Manj šarma, več strategije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667250" y="2089845"/>
            <a:ext cx="4095750" cy="1649462"/>
          </a:xfrm>
          <a:prstGeom prst="roundRect">
            <a:avLst>
              <a:gd name="adj" fmla="val 4620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78896" y="2337495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14900" y="2703165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Nima vesti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914900" y="300409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90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bolj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impulziven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914900" y="330502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Več šarma, manj strategije</a:t>
            </a:r>
            <a:endParaRPr lang="en-US" sz="10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Bodreline strukture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221284"/>
            <a:ext cx="8382000" cy="1672530"/>
          </a:xfrm>
          <a:prstGeom prst="roundRect">
            <a:avLst>
              <a:gd name="adj" fmla="val 4556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221284"/>
            <a:ext cx="0" cy="1672530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411784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TEMELJNE ZNAČILNOSTI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28650" y="1674614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Nestabilnost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 odnosih, čustvovanju, samopodobi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195083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Intenzivna nihanja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med idealizacijo in devalvacijo ("si čudovit" → "si grozen")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28650" y="2227064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Strah pred zapuščenostjo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628650" y="250328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Impulzivnost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intenzivna čustva, ki hitro eskalirajo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381000" y="3046214"/>
            <a:ext cx="8382000" cy="1561802"/>
          </a:xfrm>
          <a:prstGeom prst="roundRect">
            <a:avLst>
              <a:gd name="adj" fmla="val 4879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71500" y="323671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 V PRAKSI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1500" y="349954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Odnosi so intenzivni, a nestabilni in nepredvidljivi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71500" y="374332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Konflikti nastajajo hitro in "iz nič"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71500" y="3987105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Oseba lahko v trenutku spremeni odnos do nekoga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71500" y="4230886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Težave z regulacijo čustev – izbruhi, ki se zdijo nesorazmerni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95490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Bodreline strukture – ključna razlika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523107"/>
            <a:ext cx="8382000" cy="1363712"/>
          </a:xfrm>
          <a:prstGeom prst="roundRect">
            <a:avLst>
              <a:gd name="adj" fmla="val 5588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28650" y="1770757"/>
            <a:ext cx="8044434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Bodreline osebe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trpijo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niso brez čustev, ampak jih imajo preveč in jih težko uravnavajo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28650" y="2098328"/>
            <a:ext cx="8044434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Njihova destruktivnost je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manj namerna, bolj kaotična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28650" y="2425898"/>
            <a:ext cx="8044434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posledice za kolektiv so lahko enako hude: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kaos, negotovost, izčrpanost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1000" y="3077319"/>
            <a:ext cx="8382000" cy="1228725"/>
          </a:xfrm>
          <a:prstGeom prst="roundRect">
            <a:avLst>
              <a:gd name="adj" fmla="val 6202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3305919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KLJUČNA POANTA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609600" y="3620244"/>
            <a:ext cx="80832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 razliko od psihopatske in narcistične strukture, pri bodrelinih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 odsotnosti empatije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je pa prisotna intenzivna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disregulacija čustev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v kolektiv vnaša nepredvidljivost.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535324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Razlike in prekrivanja med strukturami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594545"/>
            <a:ext cx="8382000" cy="1287512"/>
          </a:xfrm>
          <a:prstGeom prst="roundRect">
            <a:avLst>
              <a:gd name="adj" fmla="val 5918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594545"/>
            <a:ext cx="0" cy="1287512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66750" y="1823145"/>
            <a:ext cx="8025003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75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strukture se pogosto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prepletajo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(npr. psihopatija + narcizem = maligni narcizem)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66750" y="2131665"/>
            <a:ext cx="8025003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750"/>
              </a:spcAft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Ista oseba lahko kaže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poteze več struktur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66750" y="2440186"/>
            <a:ext cx="8025003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Pomembno je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prepoznati vzorce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ne "postaviti diagnoze"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1000" y="3034457"/>
            <a:ext cx="8382000" cy="1200150"/>
          </a:xfrm>
          <a:prstGeom prst="roundRect">
            <a:avLst>
              <a:gd name="adj" fmla="val 6349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09600" y="3263057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OPOZORILO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609600" y="3577382"/>
            <a:ext cx="8083296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Cilj ni, da postanete diagnostiki. Cilj je, da </a:t>
            </a: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prepoznate vzorce vedenja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so škodljivi za kolektiv – in da veste, da za njimi stoji struktura, ki je ni mogoče spremeniti s pogovorom.</a:t>
            </a:r>
            <a:endParaRPr lang="en-US" sz="11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11105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spcAft>
                <a:spcPts val="1500"/>
              </a:spcAft>
              <a:buNone/>
            </a:pPr>
            <a:r>
              <a:rPr lang="en-US" sz="225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Funkcijski tipi glede na prevladujoče mehanizme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381000" y="1188988"/>
            <a:ext cx="8382000" cy="1055191"/>
          </a:xfrm>
          <a:prstGeom prst="roundRect">
            <a:avLst>
              <a:gd name="adj" fmla="val 7221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88988"/>
            <a:ext cx="0" cy="1055191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379488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PRETEŽNO MANIPULATIVEN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655713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Prikrito vpliva, zavaja, izkorišča zaupanje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28650" y="1880443"/>
            <a:ext cx="810272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Tipične strukture: psihopatska, makiavelistična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381000" y="2358479"/>
            <a:ext cx="8382000" cy="1055191"/>
          </a:xfrm>
          <a:prstGeom prst="roundRect">
            <a:avLst>
              <a:gd name="adj" fmla="val 7221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09575" y="2358479"/>
            <a:ext cx="0" cy="1055191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0" name="Text 8"/>
          <p:cNvSpPr/>
          <p:nvPr/>
        </p:nvSpPr>
        <p:spPr>
          <a:xfrm>
            <a:off x="628650" y="2548979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PRETEŽNO EKSPLOATATIVEN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628650" y="2825204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Izčrpava druge za lastne cilje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28650" y="3049935"/>
            <a:ext cx="810272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Tipične strukture: narcistična, psihopatska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381000" y="3527971"/>
            <a:ext cx="8382000" cy="1055191"/>
          </a:xfrm>
          <a:prstGeom prst="roundRect">
            <a:avLst>
              <a:gd name="adj" fmla="val 7221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09575" y="3527971"/>
            <a:ext cx="0" cy="1055191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5" name="Text 13"/>
          <p:cNvSpPr/>
          <p:nvPr/>
        </p:nvSpPr>
        <p:spPr>
          <a:xfrm>
            <a:off x="628650" y="3718471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PRETEŽNO DESTABILIZIRAJOČ</a:t>
            </a:r>
            <a:endParaRPr lang="en-US" sz="1125" dirty="0"/>
          </a:p>
        </p:txBody>
      </p:sp>
      <p:sp>
        <p:nvSpPr>
          <p:cNvPr id="16" name="Text 14"/>
          <p:cNvSpPr/>
          <p:nvPr/>
        </p:nvSpPr>
        <p:spPr>
          <a:xfrm>
            <a:off x="628650" y="3994696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Vnaša kaos, ruši strukture in odnose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28650" y="4219426"/>
            <a:ext cx="810272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Tipične strukture: bodreline, maligni narcizem</a:t>
            </a:r>
            <a:endParaRPr lang="en-US" sz="9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5673852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spcAft>
                <a:spcPts val="1500"/>
              </a:spcAft>
              <a:buNone/>
            </a:pPr>
            <a:r>
              <a:rPr lang="en-US" sz="225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Funkcijski tipi glede na položaj v organizaciji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381000" y="1505992"/>
            <a:ext cx="8382000" cy="843855"/>
          </a:xfrm>
          <a:prstGeom prst="roundRect">
            <a:avLst>
              <a:gd name="adj" fmla="val 9030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505992"/>
            <a:ext cx="0" cy="84385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696492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NOSILEC STRUKTURE KOT VODJA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1972717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 formalno moč, škoda je sistemska. Lažje prepoznaven, a težje naslovljiv zaradi hierarhije.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81000" y="2464147"/>
            <a:ext cx="8382000" cy="843855"/>
          </a:xfrm>
          <a:prstGeom prst="roundRect">
            <a:avLst>
              <a:gd name="adj" fmla="val 9030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09575" y="2464147"/>
            <a:ext cx="0" cy="84385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9" name="Text 7"/>
          <p:cNvSpPr/>
          <p:nvPr/>
        </p:nvSpPr>
        <p:spPr>
          <a:xfrm>
            <a:off x="628650" y="2654647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NOSILEC STRUKTURE KOT SODELAVEC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628650" y="2930872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Horizontalno nasilje – brez formalne moči, a z destruktivnim vplivom. Težje prepoznavno, pogosto spregledano.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1000" y="3422303"/>
            <a:ext cx="8382000" cy="843855"/>
          </a:xfrm>
          <a:prstGeom prst="roundRect">
            <a:avLst>
              <a:gd name="adj" fmla="val 9030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09575" y="3422303"/>
            <a:ext cx="0" cy="84385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3" name="Text 11"/>
          <p:cNvSpPr/>
          <p:nvPr/>
        </p:nvSpPr>
        <p:spPr>
          <a:xfrm>
            <a:off x="628650" y="3612803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NOSILEC STRUKTURE KOT "SIVA EMINENCA"</a:t>
            </a:r>
            <a:endParaRPr lang="en-US" sz="1125" dirty="0"/>
          </a:p>
        </p:txBody>
      </p:sp>
      <p:sp>
        <p:nvSpPr>
          <p:cNvPr id="14" name="Text 12"/>
          <p:cNvSpPr/>
          <p:nvPr/>
        </p:nvSpPr>
        <p:spPr>
          <a:xfrm>
            <a:off x="628650" y="3889028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Brez formalne moči, a z velikim vplivom v ozadju. Deluje skozi druge, redko se izpostavlja, a obvladuje dinamiko.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24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Cilj tega sklopa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184970"/>
            <a:ext cx="8382000" cy="1162050"/>
          </a:xfrm>
          <a:prstGeom prst="roundRect">
            <a:avLst>
              <a:gd name="adj" fmla="val 6557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184970"/>
            <a:ext cx="0" cy="1162050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704850" y="1451670"/>
            <a:ext cx="7947279" cy="628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75"/>
              </a:lnSpc>
              <a:buNone/>
            </a:pPr>
            <a:r>
              <a:rPr lang="en-US" sz="16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Razumeti, kaj stoji za destruktivnim vedenjem – </a:t>
            </a:r>
            <a:r>
              <a:rPr lang="en-US" sz="16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kot izbira, ampak kot struktura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381000" y="2575620"/>
            <a:ext cx="8382000" cy="958155"/>
          </a:xfrm>
          <a:prstGeom prst="roundRect">
            <a:avLst>
              <a:gd name="adj" fmla="val 7953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9600" y="2804220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Danes NE bomo: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09600" y="3118545"/>
            <a:ext cx="808329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Diagnosticirali, etiketirali, lovili čarovnice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81000" y="3762375"/>
            <a:ext cx="8382000" cy="958155"/>
          </a:xfrm>
          <a:prstGeom prst="roundRect">
            <a:avLst>
              <a:gd name="adj" fmla="val 7953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09600" y="3990975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Danes BOMO: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609600" y="4305300"/>
            <a:ext cx="808329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Razumeli, zakaj nekateri ljudje delujejo tako, kot delujejo – in zakaj tega ni mogoče spremeniti s pogovorom ali dobro voljo</a:t>
            </a:r>
            <a:endParaRPr lang="en-US" sz="10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Ključna sporočila – BLOK 1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654969"/>
            <a:ext cx="8382000" cy="809625"/>
          </a:xfrm>
          <a:prstGeom prst="roundRect">
            <a:avLst>
              <a:gd name="adj" fmla="val 9412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654969"/>
            <a:ext cx="0" cy="80962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845469"/>
            <a:ext cx="8102727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Destruktivno vedenje ni vedno posledica slabe volje ali neznanja – včasih je posledica </a:t>
            </a: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osebnostne strukture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je ni mogoče spremeniti s pogovorom.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381000" y="2616994"/>
            <a:ext cx="8382000" cy="809625"/>
          </a:xfrm>
          <a:prstGeom prst="roundRect">
            <a:avLst>
              <a:gd name="adj" fmla="val 9412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409575" y="2616994"/>
            <a:ext cx="0" cy="80962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8" name="Text 6"/>
          <p:cNvSpPr/>
          <p:nvPr/>
        </p:nvSpPr>
        <p:spPr>
          <a:xfrm>
            <a:off x="628650" y="2807494"/>
            <a:ext cx="8102727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Poznavanje teh struktur nam pomaga razumeti, zakaj določena vedenja </a:t>
            </a: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vztrajajo kljub opozorilom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pogovorom in "priložnostim".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3579019"/>
            <a:ext cx="8382000" cy="595313"/>
          </a:xfrm>
          <a:prstGeom prst="roundRect">
            <a:avLst>
              <a:gd name="adj" fmla="val 12800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09575" y="3579019"/>
            <a:ext cx="0" cy="595313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1" name="Text 9"/>
          <p:cNvSpPr/>
          <p:nvPr/>
        </p:nvSpPr>
        <p:spPr>
          <a:xfrm>
            <a:off x="628650" y="3769519"/>
            <a:ext cx="8102727" cy="214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8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Cilj ni etiketiranje, ampak </a:t>
            </a: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razumevanje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da lahko ustrezno ukrepamo in zaščitimo sebe ter druge.</a:t>
            </a:r>
            <a:endParaRPr lang="en-US" sz="11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109788" y="1845915"/>
            <a:ext cx="0" cy="1451521"/>
          </a:xfrm>
          <a:prstGeom prst="line">
            <a:avLst/>
          </a:prstGeom>
          <a:noFill/>
          <a:ln w="762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3" name="Text 1"/>
          <p:cNvSpPr/>
          <p:nvPr/>
        </p:nvSpPr>
        <p:spPr>
          <a:xfrm>
            <a:off x="2406491" y="1845915"/>
            <a:ext cx="4712017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NASLEDNJI SKLOP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2406491" y="2211586"/>
            <a:ext cx="471201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1800"/>
              </a:spcAft>
              <a:buNone/>
            </a:pPr>
            <a:r>
              <a:rPr lang="en-US" sz="2700" b="1" dirty="0">
                <a:solidFill>
                  <a:srgbClr val="EAEA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BLOK 2: Mehanizmi delovanja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2406491" y="2783086"/>
            <a:ext cx="4712017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025"/>
              </a:lnSpc>
              <a:buNone/>
            </a:pPr>
            <a:r>
              <a:rPr lang="en-US" sz="1350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te strukture delujejo v praksi –</a:t>
            </a:r>
            <a:endParaRPr lang="en-US" sz="1350" dirty="0"/>
          </a:p>
          <a:p>
            <a:pPr marL="0" indent="0" algn="ctr">
              <a:lnSpc>
                <a:spcPts val="2025"/>
              </a:lnSpc>
              <a:buNone/>
            </a:pPr>
            <a:r>
              <a:rPr lang="en-US" sz="1350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katere mehanizme uporabljajo in zakaj so tako učinkovite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21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Kaj pomeni "struktura"?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2146995"/>
            <a:ext cx="4057650" cy="1573262"/>
          </a:xfrm>
          <a:prstGeom prst="roundRect">
            <a:avLst>
              <a:gd name="adj" fmla="val 4843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9600" y="2375595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Osebnostna struktura NI: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09600" y="2741265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Vedenje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(kar nekdo naredi)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09600" y="302314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Značaj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(kakšen nekdo je)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09600" y="330502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Izbira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(kaj se nekdo odloči narediti)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667250" y="1987004"/>
            <a:ext cx="4095750" cy="1893243"/>
          </a:xfrm>
          <a:prstGeom prst="roundRect">
            <a:avLst>
              <a:gd name="adj" fmla="val 4025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914900" y="2234654"/>
            <a:ext cx="367245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Aft>
                <a:spcPts val="12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Osebnostna struktura JE: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14900" y="2600325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Način, kako je organiziran celoten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psihični aparat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914900" y="2882205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Določa, kako oseba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doživlja sebe, druge in odnose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914900" y="316408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7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Oblikuje se v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zgodnjem razvoju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914900" y="3445966"/>
            <a:ext cx="367245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 je enkrat vzpostavljena, je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izjemno stabilna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559612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21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Kontinuum: lastnost – struktura – motnja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578471"/>
            <a:ext cx="2692450" cy="1489323"/>
          </a:xfrm>
          <a:prstGeom prst="roundRect">
            <a:avLst>
              <a:gd name="adj" fmla="val 5116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381000" y="1597521"/>
            <a:ext cx="2692450" cy="0"/>
          </a:xfrm>
          <a:prstGeom prst="line">
            <a:avLst/>
          </a:prstGeom>
          <a:noFill/>
          <a:ln w="38100">
            <a:solidFill>
              <a:srgbClr val="4A9FFF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548386" y="1807071"/>
            <a:ext cx="235767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4A9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LASTNOST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71500" y="2134642"/>
            <a:ext cx="2357679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Posamezna poteza, ki jo ima vsak človek v različni meri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571500" y="2557314"/>
            <a:ext cx="2357679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Npr. "je nekoliko narcističen", "zna biti manipulativen"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25850" y="1658541"/>
            <a:ext cx="2692450" cy="1329333"/>
          </a:xfrm>
          <a:prstGeom prst="roundRect">
            <a:avLst>
              <a:gd name="adj" fmla="val 5732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225850" y="1677591"/>
            <a:ext cx="2692450" cy="0"/>
          </a:xfrm>
          <a:prstGeom prst="line">
            <a:avLst/>
          </a:prstGeom>
          <a:noFill/>
          <a:ln w="381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0" name="Text 8"/>
          <p:cNvSpPr/>
          <p:nvPr/>
        </p:nvSpPr>
        <p:spPr>
          <a:xfrm>
            <a:off x="3393235" y="1887141"/>
            <a:ext cx="235767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16350" y="2214711"/>
            <a:ext cx="2357679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Celostna organizacija osebnosti, ki določa vzorec doživljanja in vedenja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3416350" y="2637383"/>
            <a:ext cx="235767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Npr. "narcistična struktura osebnosti"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70699" y="1578471"/>
            <a:ext cx="2692450" cy="1489323"/>
          </a:xfrm>
          <a:prstGeom prst="roundRect">
            <a:avLst>
              <a:gd name="adj" fmla="val 5116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6070699" y="1597521"/>
            <a:ext cx="2692450" cy="0"/>
          </a:xfrm>
          <a:prstGeom prst="line">
            <a:avLst/>
          </a:prstGeom>
          <a:noFill/>
          <a:ln w="381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5" name="Text 13"/>
          <p:cNvSpPr/>
          <p:nvPr/>
        </p:nvSpPr>
        <p:spPr>
          <a:xfrm>
            <a:off x="6238085" y="1807071"/>
            <a:ext cx="2357679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spcAft>
                <a:spcPts val="900"/>
              </a:spcAft>
              <a:buNone/>
            </a:pPr>
            <a:r>
              <a:rPr lang="en-US" sz="1200" b="1" dirty="0">
                <a:solidFill>
                  <a:srgbClr val="FF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MOTNJA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61199" y="2134642"/>
            <a:ext cx="2357679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Aft>
                <a:spcPts val="60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Klinična diagnoza z jasnimi kriteriji, ki jo postavi strokovnjak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6261199" y="2557314"/>
            <a:ext cx="2357679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Npr. "narcistična osebnostna motnja" (DSM-5)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81000" y="3732014"/>
            <a:ext cx="8382000" cy="1030486"/>
          </a:xfrm>
          <a:prstGeom prst="roundRect">
            <a:avLst>
              <a:gd name="adj" fmla="val 7395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09575" y="3732014"/>
            <a:ext cx="0" cy="1030486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20" name="Text 18"/>
          <p:cNvSpPr/>
          <p:nvPr/>
        </p:nvSpPr>
        <p:spPr>
          <a:xfrm>
            <a:off x="628650" y="3922514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GOVORIMO O STRUKTURAH?</a:t>
            </a:r>
            <a:endParaRPr lang="en-US" sz="1125" dirty="0"/>
          </a:p>
        </p:txBody>
      </p:sp>
      <p:sp>
        <p:nvSpPr>
          <p:cNvPr id="21" name="Text 19"/>
          <p:cNvSpPr/>
          <p:nvPr/>
        </p:nvSpPr>
        <p:spPr>
          <a:xfrm>
            <a:off x="628650" y="4198739"/>
            <a:ext cx="810272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 ne diagnosticiramo motenj – to lahko naredi samo klinični strokovnjak. Opazujemo pa lahko </a:t>
            </a:r>
            <a:r>
              <a:rPr lang="en-US" sz="10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vzorce vedenja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nakazujejo določeno strukturo. Za prepoznavanje in ukrepanje v delovnem okolju je to dovolj.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5693283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spcAft>
                <a:spcPts val="1800"/>
              </a:spcAft>
              <a:buNone/>
            </a:pPr>
            <a:r>
              <a:rPr lang="en-US" sz="225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Primer: antisocialnost v psihopatski strukturi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381000" y="1766888"/>
            <a:ext cx="2692450" cy="1066651"/>
          </a:xfrm>
          <a:prstGeom prst="roundRect">
            <a:avLst>
              <a:gd name="adj" fmla="val 7144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381000" y="1785938"/>
            <a:ext cx="2692450" cy="0"/>
          </a:xfrm>
          <a:prstGeom prst="line">
            <a:avLst/>
          </a:prstGeom>
          <a:noFill/>
          <a:ln w="38100">
            <a:solidFill>
              <a:srgbClr val="4A9FFF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528955" y="1976438"/>
            <a:ext cx="239654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4A9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LASTNOST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528955" y="2271713"/>
            <a:ext cx="2396541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Antisocialnost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528955" y="2502098"/>
            <a:ext cx="239654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Poteza, prisotna v različni meri pri vsakomur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25850" y="1686967"/>
            <a:ext cx="2692450" cy="1226641"/>
          </a:xfrm>
          <a:prstGeom prst="roundRect">
            <a:avLst>
              <a:gd name="adj" fmla="val 6212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225850" y="1706017"/>
            <a:ext cx="2692450" cy="0"/>
          </a:xfrm>
          <a:prstGeom prst="line">
            <a:avLst/>
          </a:prstGeom>
          <a:noFill/>
          <a:ln w="3810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0" name="Text 8"/>
          <p:cNvSpPr/>
          <p:nvPr/>
        </p:nvSpPr>
        <p:spPr>
          <a:xfrm>
            <a:off x="3373804" y="1896517"/>
            <a:ext cx="239654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STRUKTURA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3373804" y="2191792"/>
            <a:ext cx="2396541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Psihopatska struktura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3373804" y="2422178"/>
            <a:ext cx="2396541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Antisocialnost je bolj ali manj prisotna kot ena od potez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70699" y="1686967"/>
            <a:ext cx="2692450" cy="1226641"/>
          </a:xfrm>
          <a:prstGeom prst="roundRect">
            <a:avLst>
              <a:gd name="adj" fmla="val 6212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6070699" y="1706017"/>
            <a:ext cx="2692450" cy="0"/>
          </a:xfrm>
          <a:prstGeom prst="line">
            <a:avLst/>
          </a:prstGeom>
          <a:noFill/>
          <a:ln w="38100">
            <a:solidFill>
              <a:srgbClr val="FF6B6B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15" name="Text 13"/>
          <p:cNvSpPr/>
          <p:nvPr/>
        </p:nvSpPr>
        <p:spPr>
          <a:xfrm>
            <a:off x="6218654" y="1896517"/>
            <a:ext cx="239654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b="1" dirty="0">
                <a:solidFill>
                  <a:srgbClr val="FF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MOTNJA</a:t>
            </a:r>
            <a:endParaRPr lang="en-US" sz="1125" dirty="0"/>
          </a:p>
        </p:txBody>
      </p:sp>
      <p:sp>
        <p:nvSpPr>
          <p:cNvPr id="16" name="Text 14"/>
          <p:cNvSpPr/>
          <p:nvPr/>
        </p:nvSpPr>
        <p:spPr>
          <a:xfrm>
            <a:off x="6218654" y="2191792"/>
            <a:ext cx="2396541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65"/>
              </a:lnSpc>
              <a:spcAft>
                <a:spcPts val="450"/>
              </a:spcAft>
              <a:buNone/>
            </a:pPr>
            <a:r>
              <a:rPr lang="en-US" sz="97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Antisocialna osebnostna motnja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6218654" y="2422178"/>
            <a:ext cx="2396541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Antisocialnost ekstremno izražena v psihopatski strukturi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81000" y="3705225"/>
            <a:ext cx="8382000" cy="1057275"/>
          </a:xfrm>
          <a:prstGeom prst="roundRect">
            <a:avLst>
              <a:gd name="adj" fmla="val 7207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09575" y="3705225"/>
            <a:ext cx="0" cy="105727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20" name="Text 18"/>
          <p:cNvSpPr/>
          <p:nvPr/>
        </p:nvSpPr>
        <p:spPr>
          <a:xfrm>
            <a:off x="628650" y="3895725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KLJUČNA POANTA</a:t>
            </a:r>
            <a:endParaRPr lang="en-US" sz="1125" dirty="0"/>
          </a:p>
        </p:txBody>
      </p:sp>
      <p:sp>
        <p:nvSpPr>
          <p:cNvPr id="21" name="Text 19"/>
          <p:cNvSpPr/>
          <p:nvPr/>
        </p:nvSpPr>
        <p:spPr>
          <a:xfrm>
            <a:off x="628650" y="4171950"/>
            <a:ext cx="8102727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Antisocialnost je </a:t>
            </a:r>
            <a:r>
              <a:rPr lang="en-US" sz="10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poteza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se nahaja vzdolž kontinuuma. V </a:t>
            </a:r>
            <a:r>
              <a:rPr lang="en-US" sz="10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psihopatski strukturi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je lahko prisotna v različni meri. Ko je izražena </a:t>
            </a:r>
            <a:r>
              <a:rPr lang="en-US" sz="10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ekstremno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govorimo o antisocialni osebnostni motnji – klinični diagnozi.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606247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21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Zakaj to ni vedenje, ki ga lahko spremenimo?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869752"/>
            <a:ext cx="8382000" cy="1020961"/>
          </a:xfrm>
          <a:prstGeom prst="roundRect">
            <a:avLst>
              <a:gd name="adj" fmla="val 7464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47700" y="1136452"/>
            <a:ext cx="800557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20"/>
              </a:lnSpc>
              <a:buNone/>
            </a:pP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 govorimo o "strukturi", mislimo na nekaj </a:t>
            </a:r>
            <a:r>
              <a:rPr lang="en-US" sz="120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globljega od vedenja</a:t>
            </a:r>
            <a:r>
              <a:rPr lang="en-US" sz="120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Vedenje lahko spremenimo – strukturo zelo težko ali pa sploh ne.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81000" y="2081212"/>
            <a:ext cx="8382000" cy="1619250"/>
          </a:xfrm>
          <a:prstGeom prst="roundRect">
            <a:avLst>
              <a:gd name="adj" fmla="val 4706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09575" y="2081212"/>
            <a:ext cx="0" cy="1619250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7" name="Text 5"/>
          <p:cNvSpPr/>
          <p:nvPr/>
        </p:nvSpPr>
        <p:spPr>
          <a:xfrm>
            <a:off x="704850" y="2347913"/>
            <a:ext cx="7947279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ANALOGIJA: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704850" y="2662238"/>
            <a:ext cx="7947279" cy="771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25"/>
              </a:lnSpc>
              <a:buNone/>
            </a:pP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Struktura je kot </a:t>
            </a:r>
            <a:r>
              <a:rPr lang="en-US" sz="13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operacijski sistem</a:t>
            </a: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računalnika.</a:t>
            </a:r>
            <a:endParaRPr lang="en-US" sz="1350" dirty="0"/>
          </a:p>
          <a:p>
            <a:pPr marL="0" indent="0" algn="l">
              <a:lnSpc>
                <a:spcPts val="2025"/>
              </a:lnSpc>
              <a:buNone/>
            </a:pP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Vedenje so </a:t>
            </a:r>
            <a:endParaRPr lang="en-US" sz="1350" dirty="0"/>
          </a:p>
          <a:p>
            <a:pPr marL="0" indent="0" algn="l">
              <a:lnSpc>
                <a:spcPts val="2025"/>
              </a:lnSpc>
              <a:buNone/>
            </a:pPr>
            <a:r>
              <a:rPr lang="en-US" sz="13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programi</a:t>
            </a: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ki tečejo na njem.</a:t>
            </a:r>
            <a:endParaRPr lang="en-US" sz="1350" dirty="0"/>
          </a:p>
          <a:p>
            <a:pPr marL="0" indent="0" algn="l">
              <a:lnSpc>
                <a:spcPts val="2025"/>
              </a:lnSpc>
              <a:buNone/>
            </a:pP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Lahko zamenjaš programe, a operacijski sistem ostaja enak.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81000" y="3890962"/>
            <a:ext cx="8382000" cy="1106686"/>
          </a:xfrm>
          <a:prstGeom prst="roundRect">
            <a:avLst>
              <a:gd name="adj" fmla="val 6885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09600" y="4119562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Ključna posledica:</a:t>
            </a:r>
            <a:endParaRPr lang="en-US" sz="1125" dirty="0"/>
          </a:p>
        </p:txBody>
      </p:sp>
      <p:sp>
        <p:nvSpPr>
          <p:cNvPr id="11" name="Text 9"/>
          <p:cNvSpPr/>
          <p:nvPr/>
        </p:nvSpPr>
        <p:spPr>
          <a:xfrm>
            <a:off x="609600" y="4395788"/>
            <a:ext cx="8083296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Pogovor, izobraževanje, opozorila ali "dajanje priložnosti" pri teh strukturah </a:t>
            </a:r>
            <a:r>
              <a:rPr lang="en-US" sz="1050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delujejo</a:t>
            </a: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Ne gre za slabo voljo – gre za drugačno notranjo organizacijo.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Psihopatska struktura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237506"/>
            <a:ext cx="8382000" cy="1396305"/>
          </a:xfrm>
          <a:prstGeom prst="roundRect">
            <a:avLst>
              <a:gd name="adj" fmla="val 5457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237506"/>
            <a:ext cx="0" cy="139630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428006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TEMELJNE ZNAČILNOSTI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28650" y="1690836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Odsotnost vesti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ni občutka krivde, sramu, slabe vesti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1967061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Instrumentalni odnosi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drugi ljudje so orodja za doseganje ciljev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28650" y="2243286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Kognitivna empatija BREZ afektivne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razume, kaj čutiš, a ga ne gane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2786211"/>
            <a:ext cx="8382000" cy="1805583"/>
          </a:xfrm>
          <a:prstGeom prst="roundRect">
            <a:avLst>
              <a:gd name="adj" fmla="val 4220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71500" y="2976711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 V PRAKSI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23954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Lahko je izjemno očarljiv, prepričljiv, "karizmatičen"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1500" y="348332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Odlično bere ljudi – a to sposobnost uporablja za manipulacijo, ne za povezovanje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71500" y="372710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Laže brez znakov nelagodja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71500" y="397088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Sprejema tveganja, ki bi jih drugi doživljali kot nesprejemljiva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71500" y="421466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 je zaloten, ne kaže resničnega obžalovanja – kvečjemu jezo, da je bil ujet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84803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Psihopatska struktura v organizaciji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376363"/>
            <a:ext cx="8382000" cy="1600200"/>
          </a:xfrm>
          <a:prstGeom prst="roundRect">
            <a:avLst>
              <a:gd name="adj" fmla="val 4762"/>
            </a:avLst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28650" y="1624013"/>
            <a:ext cx="804443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ZAKAJ JE NEVAREN V ORGANIZACIJI</a:t>
            </a:r>
            <a:endParaRPr lang="en-US" sz="1125" dirty="0"/>
          </a:p>
        </p:txBody>
      </p:sp>
      <p:sp>
        <p:nvSpPr>
          <p:cNvPr id="5" name="Text 3"/>
          <p:cNvSpPr/>
          <p:nvPr/>
        </p:nvSpPr>
        <p:spPr>
          <a:xfrm>
            <a:off x="628650" y="1938337"/>
            <a:ext cx="804443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 ga pogosto </a:t>
            </a: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nagrajuje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deluje odločno, "učinkovito", brez "nepotrebnega" čustvovanja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28650" y="2233613"/>
            <a:ext cx="804443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750"/>
              </a:spcAft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Škodo povzroča </a:t>
            </a: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prikrito in sistematično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2528888"/>
            <a:ext cx="804443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Žrtve pogosto </a:t>
            </a:r>
            <a:r>
              <a:rPr lang="en-US" sz="1125" b="1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dvomijo vase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ne vanj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381000" y="3167063"/>
            <a:ext cx="8382000" cy="1285875"/>
          </a:xfrm>
          <a:prstGeom prst="roundRect">
            <a:avLst>
              <a:gd name="adj" fmla="val 5926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609600" y="3395663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900"/>
              </a:spcAft>
              <a:buNone/>
            </a:pPr>
            <a:r>
              <a:rPr lang="en-US" sz="1125" i="1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KLJUČNA POANTA</a:t>
            </a:r>
            <a:endParaRPr lang="en-US" sz="1125" dirty="0"/>
          </a:p>
        </p:txBody>
      </p:sp>
      <p:sp>
        <p:nvSpPr>
          <p:cNvPr id="10" name="Text 8"/>
          <p:cNvSpPr/>
          <p:nvPr/>
        </p:nvSpPr>
        <p:spPr>
          <a:xfrm>
            <a:off x="609600" y="3709988"/>
            <a:ext cx="8083296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25"/>
              </a:lnSpc>
              <a:buNone/>
            </a:pP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Psihopatska struktura ne pomeni nasilneža, ki kriči in grozi. Njihovo orožje so </a:t>
            </a:r>
            <a:r>
              <a:rPr lang="en-US" sz="1350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šarm, hladna logika in manipulacija</a:t>
            </a:r>
            <a:r>
              <a:rPr lang="en-US" sz="13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428453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1800"/>
              </a:spcAft>
              <a:buNone/>
            </a:pPr>
            <a:r>
              <a:rPr lang="en-US" sz="2400" b="1" dirty="0">
                <a:solidFill>
                  <a:srgbClr val="E94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Narcistična struktura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237506"/>
            <a:ext cx="8382000" cy="1396305"/>
          </a:xfrm>
          <a:prstGeom prst="roundRect">
            <a:avLst>
              <a:gd name="adj" fmla="val 5457"/>
            </a:avLst>
          </a:prstGeom>
          <a:solidFill>
            <a:srgbClr val="0F346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09575" y="1237506"/>
            <a:ext cx="0" cy="1396305"/>
          </a:xfrm>
          <a:prstGeom prst="line">
            <a:avLst/>
          </a:prstGeom>
          <a:noFill/>
          <a:ln w="57150">
            <a:solidFill>
              <a:srgbClr val="E94560"/>
            </a:solidFill>
            <a:prstDash val="solid"/>
          </a:ln>
        </p:spPr>
        <p:txBody>
          <a:bodyPr/>
          <a:lstStyle/>
          <a:p>
            <a:endParaRPr lang="sl-SI"/>
          </a:p>
        </p:txBody>
      </p:sp>
      <p:sp>
        <p:nvSpPr>
          <p:cNvPr id="5" name="Text 3"/>
          <p:cNvSpPr/>
          <p:nvPr/>
        </p:nvSpPr>
        <p:spPr>
          <a:xfrm>
            <a:off x="628650" y="1428006"/>
            <a:ext cx="810272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TEMELJNE ZNAČILNOSTI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28650" y="1690836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Grandioznost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napihnjeno doživljanje lastne pomembnosti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628650" y="1967061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Aft>
                <a:spcPts val="600"/>
              </a:spcAft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Potreba po občudovanju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odvisnost od zunanje potrditve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628650" y="2243286"/>
            <a:ext cx="810272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buNone/>
            </a:pPr>
            <a:r>
              <a:rPr lang="en-US" sz="1125" b="1" dirty="0">
                <a:solidFill>
                  <a:srgbClr val="E945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Krhkost pod površino</a:t>
            </a:r>
            <a:r>
              <a:rPr lang="en-US" sz="1125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grandioznost je obramba pred globokim občutkom manjvrednosti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381000" y="2786211"/>
            <a:ext cx="8382000" cy="1805583"/>
          </a:xfrm>
          <a:prstGeom prst="roundRect">
            <a:avLst>
              <a:gd name="adj" fmla="val 4220"/>
            </a:avLst>
          </a:prstGeom>
          <a:solidFill>
            <a:srgbClr val="1621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71500" y="2976711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600"/>
              </a:spcAft>
              <a:buNone/>
            </a:pPr>
            <a:r>
              <a:rPr lang="en-US" sz="1050" dirty="0">
                <a:solidFill>
                  <a:srgbClr val="B0B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KAKO SE KAŽE V PRAKSI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71500" y="323954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Pripisuje si zasluge, ki niso njegove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1500" y="3483322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Težko prenaša kritiko – reagira z jezo, prezirljivostjo ali umikom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71500" y="372710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Potrebuje "občinstvo", ki ga občuduje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71500" y="3970883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Aft>
                <a:spcPts val="450"/>
              </a:spcAft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Druge vidi kot podaljške sebe, ne kot ločene osebe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71500" y="4214664"/>
            <a:ext cx="816102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EAEA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Idealizira tiste, ki ga občudujejo; devalvira tiste, ki ga ne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1350</Words>
  <Application>Microsoft Office PowerPoint</Application>
  <PresentationFormat>Diaprojekcija na zaslonu (16:9)</PresentationFormat>
  <Paragraphs>193</Paragraphs>
  <Slides>21</Slides>
  <Notes>21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24" baseType="lpstr">
      <vt:lpstr>Arial</vt:lpstr>
      <vt:lpstr>Georgia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 1: Destruktivne osebnostne strukture</dc:title>
  <dc:subject>PptxGenJS Presentation</dc:subject>
  <dc:creator>Dr. Andreja Pšeničny</dc:creator>
  <cp:lastModifiedBy>Andreja Pšeničny</cp:lastModifiedBy>
  <cp:revision>4</cp:revision>
  <dcterms:created xsi:type="dcterms:W3CDTF">2026-01-18T07:33:35Z</dcterms:created>
  <dcterms:modified xsi:type="dcterms:W3CDTF">2026-02-04T09:23:47Z</dcterms:modified>
</cp:coreProperties>
</file>